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8"/>
  </p:notesMasterIdLst>
  <p:sldIdLst>
    <p:sldId id="280" r:id="rId2"/>
    <p:sldId id="279" r:id="rId3"/>
    <p:sldId id="309" r:id="rId4"/>
    <p:sldId id="340" r:id="rId5"/>
    <p:sldId id="298" r:id="rId6"/>
    <p:sldId id="341" r:id="rId7"/>
    <p:sldId id="295" r:id="rId8"/>
    <p:sldId id="317" r:id="rId9"/>
    <p:sldId id="299" r:id="rId10"/>
    <p:sldId id="300" r:id="rId11"/>
    <p:sldId id="311" r:id="rId12"/>
    <p:sldId id="291" r:id="rId13"/>
    <p:sldId id="303" r:id="rId14"/>
    <p:sldId id="305" r:id="rId15"/>
    <p:sldId id="312" r:id="rId16"/>
    <p:sldId id="335" r:id="rId17"/>
    <p:sldId id="334" r:id="rId18"/>
    <p:sldId id="315" r:id="rId19"/>
    <p:sldId id="342" r:id="rId20"/>
    <p:sldId id="343" r:id="rId21"/>
    <p:sldId id="323" r:id="rId22"/>
    <p:sldId id="324" r:id="rId23"/>
    <p:sldId id="325" r:id="rId24"/>
    <p:sldId id="336" r:id="rId25"/>
    <p:sldId id="338" r:id="rId26"/>
    <p:sldId id="344" r:id="rId27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70061" autoAdjust="0"/>
  </p:normalViewPr>
  <p:slideViewPr>
    <p:cSldViewPr snapToGrid="0">
      <p:cViewPr>
        <p:scale>
          <a:sx n="75" d="100"/>
          <a:sy n="75" d="100"/>
        </p:scale>
        <p:origin x="3336" y="1044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2928" y="-10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11/1/2017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งานนำเสนอต่อไปนี้มีไว้สำหรับเยาวชนที่มีอายุระหว่าง 11 ปีขึ้นไป เราขอแนะนำให้ใช้เวลา 90 นาทีสำหรับการนำเสนอ การอภิปรายกลุ่มโดยมีผู้ชี้แนะ วิดีโอ และกิจกรรมการเขียนโค้ดสำหรับนักเรียน 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 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สวัสดี! ฉันชื่อ &lt;name&gt; จาก &lt;organization&gt; ขอต้อนรับสู่ Hour of Code™ ประจำปีนี้! Hour of Code™ เป็นแคมเปญที่ Code.org จัดขึ้นทั่วโลกเพื่อสอนการเขียนโค้ดแบบเข้าใจง่าย และแสดงให้เห็นว่าใครๆ ก็สามารถเรียนรู้พื้นฐานกันได้ วันนี้คุณจะได้เป็นส่วนหนึ่งของความพยายามดังกล่าว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โดยการร่วมทำบทช่วยสอน Minecraft Hour of Code™ จาก Microsoft ก่อนที่จะเริ่มเรียน เราจะขออธิบายสักเล็กน้อยว่าการเข้ารหัส</a:t>
            </a:r>
            <a:r>
              <a:rPr lang="th-TH" b="0" i="1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ที่แท้จริง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นั้นคืออะไร มีความสำคัญอย่างไร และจะมีประโยชน์กับชีวิตของคุณได้อย่างไร!"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เพื่อให้ผู้เข้าร่วมรู้สึกตื่นเต้นไปกับ Hour of Code™!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b="1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สไลด์ส่วนใหญ่ในชุดการนำเสนอสำหรับกิจกรรมออกแบบขึ้นเพื่อให้แสดงเนื้อหาได้กระชับ โดยส่วนใหญ่ใช้เวลาสั้นๆ โดยใส่การปรับปรุงภาพที่โดดเด่นลงในการนำเสนองานแบบเก่าที่คุณนำเสนอต่อผู้ชมอย่างรวดเร็ว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ภาพนี้แสดงถึงการเข้าร่วมกิจกรรม Hour of Code™ จากทั่วโลก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th-TH" altLang="ko-K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"เป็นวิธีการอย่างหนึ่งที่จะช่วยให้เป้าหมายของคุณประสบผลสำเร็จ คล้ายๆ กับการสร้างบล็อค เว็บไซต์ หรือแอปไปพร้อมๆ กับเพื่อนของคุณ"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ในสไลด์ 9-12 เราแสดงให้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คนหนุ่มสาวเห็นว่าการเขียนโค้ดอาจเป็นเรื่องสนุกๆ ได้เหมือนกัน เราต้องการเน้นย้ำว่าการเขียนโค้ด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มีลักษณะดังต่อไปนี้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เป็นกิจกรรมแบบทำร่วมกัน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สำหรับเพศใดก็ได้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ไม่ว่าจะเป็นคนเก็บตัวหรือเปิดเผยก็ทำได้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ต้องใช้ทักษะในการแก้ปัญหา การเขียนโค้ดเกี่ยวข้องกับคณิตศาสตร์น้อยมาก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เหมาะสำหรับคนที่ต้องการใช้คอมพิวเตอร์ช่วยเติมเต็มความหลงใหลที่ของตัวเอง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ประกอบด้วยเด็กวัยรุ่นชายและหญิงตอนต้น หรืออยู่ในวัยมัธยม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แสดงให้เห็นว่าผู้เข้าร่วมกำลังมีช่วงเวลาที่สนุกสนานกับเทคโนโลยี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มีคนรวมตัวกันเป็นกลุ่มไม่ใช่ต่างคนต่างอยู่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565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"ขณะนี้มาเจาะลึกกันว่าการเขียนโค้ดเป็นอย่างไร"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ปูทางให้ส่วนต่อไปนี้และทำให้คนหนุ่มสาวรู้สึกตื่นเต้นที่จะได้รู้ว่าแท้ที่จริงแล้วการเขียนโค้ดคืออะไร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ไม่ได้ระบุ</a:t>
            </a: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/>
              <a:ea typeface="Tahoma"/>
              <a:cs typeface="Tahom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0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"การเขียนโค้ดไม่ใช่แค่การเขียนโปรแกรมหรือการสั่งการคอมพิวเตอร์ แต่หมายถึง การร่วมมือกันกับเพื่อนๆ เพื่อแก้ไขปัญหาด้วยวิธีการใหม่ๆ"</a:t>
            </a:r>
          </a:p>
          <a:p>
            <a:endParaRPr lang="th-TH" sz="1200" b="1" u="sng" kern="1200" baseline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เพื่อแสดงให้คนหนุ่มสาวเห็นว่าการเขียนโค้ดทำให้เราได้ฝึกคิดอยู่ตลอดเวลา เช่น การแก้ปัญหา การแก้ไขสิ่งต่างๆ และการหาทางออก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กลุ่มวัยรุ่นที่กำลังจ้องมองคอมพิวเตอร์หรือแล็บท็อปเพื่อช่วยกันทำงาน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สไลด์นี้จะแสดงความคิดสร้างสรรค์ของคุณที่ผสานรวมกับพลังแห่งคอมพิวเตอร์เพื่อที่จะสร้างสิ่งที่ทำให้คุณรู้สึกตื่นเต้น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b="1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เพื่อให้ผู้คนมองเห็นสิ่งต่างๆ ที่เชื่อมโยงกับการเขียนโค้ดได้มากขึ้น 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</a:p>
          <a:p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รูปแบบศิลปะซึ่งโดยปกติแล้วไม่ค่อยถูกเชื่อมโยงกับการเขียนโค้ด เช่น ดนตรี และทัศนศิลป์</a:t>
            </a: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9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"เกี่ยวกับการร่วมมือกันทำงานเพื่อสร้างสรรค์สิ่งใหม่ๆ!"</a:t>
            </a: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เพื่อแก้ไขความเข้าใจผิดที่ว่าการเขียนโค้ดมักจะเป็นสิ่งที่ทำคนเดียวทั้งหมด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การเขียนโค้ดเป็นสิ่งใครๆ ก็ทำได้และทุกคนเอื้อมถึง และสนุก 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กลุ่มวัยรุ่นกำลังสนุกสนานร่วมกัน</a:t>
            </a: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564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"คุณชอบทำอะไรพร้อมกับเพื่อนของคุณ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สิ่งนั้นอาจจะเป็นอะไรก็ได้ เช่น เป็นอาสาสมัคร เล่นกีฬา แฟชั่น เล่นวิดีโอเกม"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เพื่อทำให้การเขียนโค้ดเป็นกิจกรรมเข้าสังคม ซึ่งเป็นสิ่งที่วัยรุ่นน่าจะให้ความสนใจมากขึ้น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"การเขียนโค้ดจะสามารถเชื่อมโยงเข้ากับทุกอย่างที่คุณต้องการที่จะทำได้!"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*ยกตัวอย่างเช่น</a:t>
            </a: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หากใครสนใจ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วิดีโอเกม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ก็สามารถจะสร้างวิดีโอเกมของตัวเองได้ด้วยการเขียนโค้ด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สำหรับคนที่สนใจเรื่อง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แฟชั่น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ก็สามารถสร้างบล็อกเพื่อนำเสนอคำแนะนำด้านแฟชั่นของตนเองได้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สำหรับผู้เข้าร่วมที่สนใจ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หนังสือ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ก็สามารถสร้างไซต์สำหรับแชร์รายการที่ "ห้ามพลาด" ของเดือนนี้และความคิดเห็นส่วนตัวได้ 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ให้ความสำคัญเป็นสิ่งที่มีอิทธิต่อช่วงวัยนี้ ดังนั้นการสะท้อนให้เห็นว่าการเขียนโค้ดจะสามารถนำไปใช้ได้กับ </a:t>
            </a:r>
            <a:r>
              <a:rPr lang="th-TH" sz="1200" i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ทุกๆ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แง่มุมของชีวิต ซึ่งไม่ได้ผิดไปจากบรรทัดฐานเลย 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</a:p>
          <a:p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สำหรับภาพนี้ เราได้ใส่ภาพดอกไม้ไฟเพื่อเน้นย้ำถึง "การเปล่งประกาย" ของความเข้าใจใหม่ๆ เกี่ยวกับการเขียนโค้ด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kern="1200" baseline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ภาพหรือ .gif ที่สื่อถึงการริเริ่มสิ่งใหม่ๆ หรือขอบฟ้าอันไกลโพ้น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817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"เรากำลังจะเริ่มเร็วๆ นี้ ฉันจึงอยากให้คุณคิดถึงทุกเรื่องที่เราคุยกันไปพร้อมกับที่ดูบทช่วยสอน และคิดถึงวิธีที่คุณสามารถนำการเขียนโค้ดไปใช้ในชีวิตประจำวัน"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เพื่อให้แน่ใจว่านักศึกษาคิดถึงทุกอย่างที่พวกเขาเห็นจากการนำเสนอขณะเข้าร่วม Hour of Code™ 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สำหรับภาพนี้ เราได้ใส่รูปช่างภาพเพื่อย้ำอีกครั้งว่าการเขียนโค้ดมีประโยชน์ต่อความสนใจหลากหลายประเภท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kern="1200" baseline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ภาพหรือ .gif ของสิ่งที่โดยปกติแล้วไม่ค่อยถูกนำมาเชื่อมโยงกับการเขียนโค้ด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85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"เอาล่ะ มาเริ่มกันเลย!"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เพื่อแนะนำ Hour of Code™</a:t>
            </a:r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ภาพหรือ .gif ของวัยรุ่นที่แสดงความตื่นเต้นออกมาอย่างชัดเจน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813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"คุณพร้อมที่จะเริ่มการเขียนโค้ดแล้วใช่ไหม มาเริ่มกันเลย!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“สำหรับ Hour of 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ในวันนี้ เราจะมาเรียน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บทช่วยสอนที่ได้แรงบันดาลใจมาจากเกม Minecraft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บทช่วยสอนใช้ตัวละครและแนวคิดในเกมวิดีโอ Minecraft แต่บทช่วยสอนไม่ใช่เกม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ในบทช่วยสอน Minecraft Hour of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คุณจะได้พบ “The Agent” และจะได้เรียนรู้และใช้เทคนิคในการเขียนโค้ดแบบวนรอบ ตรวจสอบแก้ไขจุดบกพร่อง และฟังก์ชันเพื่ออกแบบแนวทางการแก้ไขปัญหาเพื่อแก้ปริศนาและเฝ้าดู The Agent ที่ปฏิบัติการตามคำสั่งของคุณ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endParaRPr lang="th-TH" sz="1200" b="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เพื่อแนะนำ Hour of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มีบทช่วยสอน Minecraft มากกว่าหนึ่ง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เริ่มจากบทช่วยสอนของปีนี้และใช้บทช่วยสอนอื่นๆ หากเสร็จก่อนเวลา</a:t>
            </a:r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บทช่วยสอนแต่ละบทให้แนวคิดที่แตกต่างดังนั้นการทำบทช่วยสอนทั้งหมดเป็นความคิดที่ยอดเยี่ยม! </a:t>
            </a:r>
            <a:endParaRPr lang="th-TH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b="1" u="sng" kern="1200" baseline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ถ้าคุณไม่มีอุปกรณ์ให้ผู้เข้าร่วมคนละเครื่อง ให้ลองจับคู่พวกเขาและให้พวกเขาผลัดกันทำทุกขั้นตอนของแต่ละบทเรียนเพื่อให้ทั้งคู่มีโอกาสได้เป็นทั้งผู้ลงมือทำและผู้สังเกตการณ์ เราขอแนะนำให้ผู้เข้าร่วมแต่ละคนแก้ปริศนาเอง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หลังจากสิบห้านาที แสดงความยินดีกับกลุ่มสำหรับความคืบหน้าและโค้ดที่พวกเขาเขียนขึ้น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สำหรับผู้เข้าร่วมที่ทำบทช่วยสอนเสร็จสมบูรณ์และ/หรือมีความเชี่ยวชาญสูง</a:t>
            </a:r>
            <a:r>
              <a:rPr lang="en-US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b="1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Diamond Path </a:t>
            </a: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ซึ่งรวมการเขียนโค้ดเพิ่มเติมที่ท้าทายที่พวกเขาต้องทำให้เาร็จสมบูรณ์เพื่อรับเพชรในระดับนั้น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319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"เราอาจจะรู้กันแล้วว่าการเขียนโค้ดเป็นวิธีการที่เราใช้ในการควบคุมสั่งงานเทคโนโลยี แต่คอมพิวเตอร์ไม่เข้าใจภาษาอังกฤษ เราจึงต้องสั่งการด้วยภาษาที่คอมพิวเตอร์เข้าใจ ภาษาที่ว่าก็คือโค้ด! คุณอาจไม่รู้ว่าการเขียนโค้ดไม่ใช่สิ่งที่วิศวกรซอฟต์แวร์และคนในโลกเทคโนโลยีเท่านั้นที่ทำได้ แต่การเขียนโค้ดเป็นทักษะพิเศษที่</a:t>
            </a:r>
            <a:r>
              <a:rPr lang="th-TH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ใครๆ</a:t>
            </a:r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ก็เรียนรู้กันได้!"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th-TH" b="0" i="0" u="sng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วิดีโอนี้จะเล่นเองโดยอัตโนมัติเมื่อคุณไปยังสไลด์ถัดไป 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th-TH" b="1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เนื้อหาต่อไปนี้จะเน้นไปที่การแก้ไขสิ่งที่คนหนุ่มสาวหลายคนมักเข้าใจผิดเกี่ยวกับการเขียนโค้ด 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ภาพนี้เป็นภาพของ "The binary code for Hello world" ที่ถูกพูดถึง 8 ครั้ง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800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“ไปที่ code.org/Minecraft เพื่อค้นหา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บทช่วยสอน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Minecraft Hour of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Hero’s Journey”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และเริ่มได้! ”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เพื่อให้เวลาแก่ผู้คนในการเข้าถึงบทช่วยสอน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หมายเหตุสำหรับผู้ให้บริการ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ระหว่างเปิดบทช่วยสอนให้เปิดสไลด์นี้ค้างไว้ และเปลี่ยนเป็นสไลด์ถัดไปก็ต่อเมื่อกลุ่มของคุณใกล้ถึงตอนจบของบทช่วยสอนแล้ว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ถ้าผู้เข้าร่วมลงชื่อเข้าใช้บทช่วยสอนระบบจะบันทึกความก้าวหน้าไว้เป็นระดับ พวกเขาจึงสามารถกลับมาทำต่อได้ถ้ายังไม่เสร็จ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เนื่องจากมีการเล่นฟรีและมีเนื้อที่ให้ผู้เข้าร่วมใช้สร้างอะไรก็ได้ตามต้องการ จึงต้องระมัดระวังความเสี่ยงจากเนื้อหาที่สร้างโดยเยาวชนและผู้ใช้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h-TH" sz="1200" b="0" u="none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buFont typeface="Arial"/>
              <a:buNone/>
            </a:pPr>
            <a:r>
              <a:rPr lang="th-TH" b="1" u="sng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ถ้าคุณมีเวลาจำกัด คุณมีตัวเลือกดังนี้</a:t>
            </a: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แก้ปริศนาให้มากที่สุดเท่าที่คุณจะแก้ได้ เด็กที่มีความเชี่ยวชาญด้านเทคนิคสามารถทำสิ่งเหล่านี้ให้เสร็จภายใน 50-60 นาที</a:t>
            </a: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แสดงความยินดีกับนักศึกษาในสิ่งที่พวกเขาทำสำเร็จ และแจ้งให้พวกเขาทราบว่าสามารถเขียนโค้ดได้อีกจากที่บ้าน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ถ้าคุณมีเวลาเพิ่มเติม: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สั่งให้นักศึกษาสร้างปริศนาขั้นสุดท้ายต่อในช่วงเวลาเล่นที่ยังเหลือ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สั่งนักศึกษาให้ย้อนกลับไปยังปริศนาแต่ละข้อแล้วลองให้พวกเขาแก้ปริศนาด้วยวิธีอื่นๆ วิธีนี้จะช่วยเพิ่มโอกาสในการทำซ้ำและการทดลองที่สนุกสนานและน่าสนใจ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สั่งให้นักศึกษาเล่นผ่าน “Minecraft Hour of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Adventurer” และ/หรือ “Minecraft Hour of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Designer”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5346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"เอาล่ะทุกคน! พวกคุณมีเวลาอีกเพียงไม่กี่นาทีในการทำบทช่วยสอนให้เสร็จ!"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เพื่อเตือนผู้เข้าร่วมว่าใกล้หมดเวลาและบทช่วยสอนใกล้จะจบลงแล้ว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สำหรับภาพนี้ เราได้ใส่ .gif ของลูกแมวที่สวมชุดสิงโต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i="0" kern="1200" baseline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สิ่งสำคัญที่ต้องมีเนื้อหาที่สนุกสนานและตื่นเต้นเพื่อให้ผู้ชมรู้สึกมีส่วนร่วมและตื่นเต้นกับประสบการณ์ที่ตนเองได้รับ</a:t>
            </a:r>
            <a:endParaRPr lang="th-TH" sz="1200" kern="1200" baseline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kern="1200" baseline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ภาพหรือ .gif สนุกๆ ที่เป็นสัญญาณว่าบทช่วยสอนใกล้จะจบลงแล้ว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"กลับไปที่บทสนทนาที่เราเคยคุยกันก่อนหน้านี้กันเถอะ คุณเปลี่ยนความคิดที่มีต่อการเขียนโค้ดแล้วหรือยัง"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คุณจะตอบคำถาม “โค้ดคืออะไร” อย่างไรหากครอบครัวหรือเพื่อนของคุณถาม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คุณเรียนรู้อะไรบ้าง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สิ่งที่ยากที่สุดสำหรับคุณคืออะไร คุณทำอะไรเมื่อคุณติดขัด ทำไมการเขียนโค้ดถึงสำคัญ [ทำให้เกิดความต่อเนื่อง]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การเขียนโค้ดสร้างสรรค์อย่างไร [เชื่อมต่อการเขียนโค้ดด้วยวิธีอื่นในการสร้างสรรค์ เช่น ร้องเพลงเต้นรำ สร้าง]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ใครเป็นคนเขียนโค้ด [ความพยายามเพื่อก้าวข้ามความเชื่อ เช่น ผู้ชาย คนที่เก่งคณิตศาสตร์ และอื่นๆ]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เพื่อนึกถึงคำถามในตอนต้นและดูว่าความเข้าใจที่คนเคยมีต่อการเขียนโค้ดเปลี่ยนไปอย่างไรบ้าง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ไม่ได้ระบุ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"คุณว่าการเขียนโค้ดสามารถสร้างอะไรได้บ้าง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คุณสามารถนำการเขียนโค้ดไปใช้กับทุกสิ่งที่คุณสนใจ” </a:t>
            </a: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*ยกตัวอย่างเช่น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หากคุณสนใจเกี่ยวกับ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การเป็นอาสาสมัคร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ก็สามารถสร้างเว็บไซต์สำหรับรับสมัครเพื่อนหรือคนอื่นๆ เพื่อที่จะทำงานร่วมกันได้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หากคุณชื่นชอบ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กีฬา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ก็สามารถสร้างแอปที่แสดงสถิติคะแนนของทีมในดวงใจของตนเอง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หากคุณรัก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ดนตรี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ก็สามารถสร้างเว็บไซต์ที่แชร์เพลย์ลิสต์รายสัปดาห์และเขียนรีวิวอัลบั้มเพื่อแชร์กับเพื่อนได้</a:t>
            </a:r>
          </a:p>
          <a:p>
            <a:pPr marL="457200" lvl="1" indent="0">
              <a:buFont typeface="Arial"/>
              <a:buNone/>
            </a:pP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เพื่อที่จะเน้นย้ำอีกครั้งหนึ่งถึงความเป็นไปได้ที่ไร้ขอบเขตเมื่อพูดถึงการเขียนโค้ด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ตอนนี้คือโอกาสที่จะเน้นย้ำถึงสิ่งที่ที่ผู้เข้าร่วมในห้องนี้หลงใหล และพยายามเน้นย้ำถึงวิธีที่พวกเขาสามารถนำการเขียนโค้ดไปใช้กับสิ่งที่ตนเองสนใจ 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378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"ขณะนี้ที่คุณกำลังเจริญรอยตามผู้เชี่ยวชาญด้านการเขียนโค้ด คุณสามารถตรวจสอบทรัพยากรต่อไปนี้ได้ฟรี! ตรวจสอบว่าคุณบันทึกลิงก์เหล่านี้ไว้แล้วและอย่าหยุดเขียนโค้ด!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เพื่อส่งเสริมให้หนุ่มสาวทำตามขั้นตอนถัดไปในการเขียนโค้ด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ผู้เข้าร่วมสามารถเข้าถึง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ใบรับรอง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 of Code™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ได้ทุกเมื่อ หลังจากเริ่มทำบทช่วยสอน Hour of Code™ และภายหลังเข้าร่วมกิจกรรม Hour of Code™ ที่ code.org</a:t>
            </a:r>
          </a:p>
          <a:p>
            <a:endParaRPr lang="th-TH" sz="1200" b="0" u="none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ปรับสิ่งที่ใส่ลงในสไลด์แหล่งข้อมูลเพิ่มเติมตามความเหมาะสมสำหรับผู้ชม:</a:t>
            </a:r>
          </a:p>
          <a:p>
            <a:endParaRPr lang="th-TH" sz="1200" b="1" u="none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b="1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ผู้เข้าร่วมสามารถอัพโหลดโค้ดของตนลงใน Minecraft: Education Edition และ/หรือ Minecraft ใน Windows 10 ถ้ามี</a:t>
            </a:r>
          </a:p>
          <a:p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ผู้เข้าร่วมสามารถใช้ Code Studio เพื่อนำเข้าโค้ดของพวกเขาในเกมจริง - และดูโค้ดที่มีชีวิตในเกมจริง!</a:t>
            </a:r>
          </a:p>
          <a:p>
            <a:endParaRPr lang="th-TH" sz="1200" b="0" u="none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สำรวจ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Minecraft: Education Edition สร้างขึ้นสำหรับโรงเรียนและมาพร้อมกับเครื่องมือการจัดการชั้นเรียน แผนบทเรียน และอื่นๆ สำหรับข้อมูลเพิ่มเติม ไปที่ </a:t>
            </a:r>
            <a:r>
              <a:rPr lang="th-TH" sz="1200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https://education.minecraft.net</a:t>
            </a:r>
            <a:endParaRPr lang="th-TH" sz="1200" b="1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b="1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สำรวจวิธีที่จะนำทักษะดิจิทัลมาใช้กับชุมชนของคุณ ตั้งแต่ความรู้ด้านดิจิทัลไปจนถึงการศึกษาด้านวิทยาการคอมพิวเตอร์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https://Microsoft.com/digitalskills  </a:t>
            </a:r>
          </a:p>
          <a:p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altLang="ko-KR" sz="1200" b="1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Code.org (</a:t>
            </a:r>
            <a:r>
              <a:rPr lang="th-TH" altLang="ko-KR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https://code.org/educate</a:t>
            </a:r>
            <a:r>
              <a:rPr lang="th-TH" altLang="ko-KR" sz="1200" b="1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ก้าวล้ำ Hour of Code™ ด้วยเรื่องมือสำหรับผู้สอนของ Code.org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คุณไม่จำเป็นต้องมีประสบการณ์ใดๆ ในการเริ่มสอนวิทยาการคอมพิวเตอร์ในชั้นเรียนของคุณ Code.org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มีหลักสูตร แผนการสอน โปรแกรมการเรียนรู้แบบมืออาชีพคุณภาพสูง และเครื่องมือยอดเยี่ยมมากมายสำหรับทุกระดับชั้น ทุกอย่างที่คุณต้องการโดยไม่มีค่าใช้จ่าย ไปที่ </a:t>
            </a:r>
            <a:r>
              <a:rPr lang="th-TH" altLang="ko-KR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code.org/educate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แล้วเลือกระดับชั้นของคุณเพื่อเริ่มเล่น!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altLang="ko-KR" sz="1200" b="1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Studio (</a:t>
            </a:r>
            <a:r>
              <a:rPr lang="th-TH" altLang="ko-KR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https://studio.code.org</a:t>
            </a:r>
            <a:r>
              <a:rPr lang="th-TH" altLang="ko-KR" sz="1200" b="1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คุณสนุกกับการเล่น Hour of Code™ ไหม โลกของวิทยาการคอมพิวเตอร์มีเรื่องราวอีกมากมายให้สำรวจ! Code Studio มีปริศนา เกม และหลักสูตรมากมายสำหรับทุกช่วงวัย เรียนรู้วิธีสร้างเกมและแอปด้วยตนเอง แล้วแชร์กับเพื่อนๆ ของคุณ ไปที่ </a:t>
            </a:r>
            <a:r>
              <a:rPr lang="th-TH" altLang="ko-KR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studio.code.org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แล้วเริ่มเลย!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 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เพื่อสรุปเหตุการณ์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มีผู้ชายและผู้หญิง </a:t>
            </a: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แสดงให้เห็นว่าผู้เข้าร่วมกำลังมีช่วงเวลาที่สนุกสนาน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มีคนรวมตัวกันเป็นกลุ่มไม่ใช่ต่างคนต่างอยู่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0322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ลิขสิทธิ์ 2017: 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งานนำเสนอนี้ได้รับอนุญาต ไม่ได้ขาย คุณไม่สามารถคัดลอก ดัดแปลงแก้ไข เตรียมงานดัดแปลง แจกจ่าย แสดงในที่สาธารณะ ขาย หรือใช้เนื้อหางานเพื่อวัตถุประสงค์ทางการค้าโดยไม่ได้รับความยินยอมเป็นลายลักษณ์ล่วงหน้าจาก Microsoft Corporation 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งานนำเสนอนี้จัดทำขึ้นเพื่อคุณ "ตามสภาพ” Microsoft ไม่รับประกันทั้งโดยแจ้งหรือโดยนัย ข้อมูลและมุมมองที่แสดงในงานนำเสนอนี้ รวมทั้ง URL และการอ้างอิงเว็บไซต์อินเทอร์เน็ตอื่นๆ อาจมีการเปลี่ยนแปลงโดยไม่ต้องแจ้งให้ทราบล่วงหน้า 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ตัวอย่างบางส่วนที่อธิบายไว้ในเอกสารนี้มีให้เพื่อเป็นภาพประกอบเท่านั้นและไม่ใช่เรื่องจริง ไม่มีการเชื่อมโยงหรือการเชื่อมต่อจริงที่มีการจงใจหรือควรสรุป 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คุณสามารถใช้งานนำเสนอนี้เพื่อการใช้ส่วนตัวของคุณรวมถึงห้องเรียนและนักเรียนที่เป็นส่วนหนึ่งของ code.org และกิจกรรมการเขียนโค้ดอื่น งานนำเสนอนี้ไม่ได้ให้สิทธิ์ทางกฎหมายแก่ทรัพย์สินทางปัญญาใดๆ ในผลิตภัณฑ์ของ Microsoft 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และเครื่องหมายการค้าที่มีอยู่ใน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http://www.microsoft.com/en-us/legal/intellectualproperty/trademarks/en-us.aspx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เป็นเครื่องหมายการค้าของกลุ่มบริษัท Microsoft เครื่องหมายอื่นๆ ทั้งหมดเป็นทรัพย์สินของเจ้าของเครื่องหมายนั้นๆ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Code.org, 2017. Code.org®, โลโก้ CODE และ Hour of Code® เป็นเครื่องหมายการค้าของ Code.org</a:t>
            </a:r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Mojang © 2017. "Minecraft" เป็นเครื่องหมายการค้าของ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2017 Microsoft Corporation สงวนสิทธิ์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78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"คุณคิดถึงอะไรเมื่อได้ยินคำว่า "การเขียนโค้ด" ใช้เวลา 2-3 วินาทีนึกถึง “การเขียนโค้ด” และคิดดูว่าการเขียนโค้ดสำคัญกับคุณอย่างไร"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[คำแนะนำสำหรับการอภิปราย]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“ก่อนอื่นเราจะได้ดูวิดีโอสั้นๆ ที่แสดงให้คุณเห็นว่าการเขียนโค้ดได้รับความนิยมมากมายเพียงใดในช่วงไม่กี่ปีที่ผ่านมา และมีคนหนุ่มสาวอย่างคุณมากมายขนาดไหนที่ได้ลองทำ!”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เป้าหมาย: เพื่อกระตุ้นให้เกิดการอภิปรายและประเมินว่าคนหนุ่มสาวคิดอย่างไรกับการเขียนโค้ดก่อนที่ตนเองจะได้ลองทำ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เรารู้ว่ามีความเข้าใจผิดทั่วไปบางอย่างเกี่ยวกับการเขียนโค้ดและวิทยาการคอมพิวเตอร์: ว่าเป็นเพียงกิจกรรมสำหรับคนที่เก่งคณิตศาสตร์ “geeks” หรือผู้ชายเท่านั้น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ในสไลด์ถัดไป เราจะแก้ไขความเข้าใจผิดเกี่ยวกับการเขียนโค้ดโดยทั้งหมดเพื่อเปลี่ยนมุมมองของผู้เข้าร่วมก่อนจะเริ่มต้นบทช่วยสอนกันต่อไป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หมายเหตุสำหรับเจ้าหน้าที่ประสานงาน:</a:t>
            </a: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โปรดระมัดระวัง อย่าเสริมสร้างความเชื่อด้วยการชักนำพวกเขา ถามกลุ่มของคุณว่าพวกเขาคิดอย่างไร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คุณอาจประหลาดใจ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“ก่อนอื่นเราจะได้ดูวิดีโอสั้นๆ ที่แสดงให้คุณเห็นว่าการเขียนโค้ดได้รับความนิยมมากมายเพียงใดในช่วงไม่กี่ปีที่ผ่านมา และมีคนหนุ่มสาวอย่างคุณมากมายขนาดไหนที่ได้ลองทำ!”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th-TH" b="1" u="sng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เพื่อให้กลุ่มวัยรุ่นรู้สึกตื่นเต้นไปกับบทช่วยสอน Hour of Code™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วิดีโอควรเล่นโดยอัตโนมัติ </a:t>
            </a: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หากคุณต้องการเปลี่ยนภาษาหรือซับไตเติล คุณสามารถทำได้ที่ลิงก์ด้านล่างด้วยการคลิกรูปเฟือง "การตั้งค่า" ที่มุมล่างขวาของวิดีโอ คุณอาจต้องฝังลิงก์นี้อีกครั้งถ้าต้องการทำเช่นนั้น: https://www.youtube.com/watch?t=1&amp;v=2DxWIxec6yo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วิดีโอเพิ่มเติมสามารถดูได้ที่ code.org และแทนที่หากคุณกำลังมองหาประเด็นที่แตกต่างกันสำหรับผู้ชมของคุณ</a:t>
            </a: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043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noProof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noProof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th-TH" b="0" u="none" noProof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"มาดูกันเถอะว่าการเขียนโค้ด</a:t>
            </a:r>
            <a:r>
              <a:rPr lang="th-TH" b="0" i="1" u="none" noProof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ไม่ใช่อะไรบ้าง</a:t>
            </a:r>
            <a:r>
              <a:rPr lang="th-TH" b="0" u="none" noProof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การเขียนโค้ดไม่ใช่สิ่งที่คุณต้องทำด้วยตนเอง และไม่ได้ยากอย่างที่คุณคิด</a:t>
            </a:r>
            <a:r>
              <a:rPr lang="th-TH" noProof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!"</a:t>
            </a:r>
            <a:endParaRPr lang="th-TH" b="1" u="sng" noProof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noProof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noProof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 </a:t>
            </a:r>
          </a:p>
          <a:p>
            <a:endParaRPr lang="th-TH" sz="1200" kern="1200" noProof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noProof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สไลด์ 5-8 มุ่งทำลายความเข้าใจผิดของคนหนุ่มสาวอายุ 11-14 ปีที่ทึกทักไปว่าเป็นลักษณะของคนเขียนโค้ดและเป็นความหมายที่แท้จริงของการเขียนโค้ด เราต้องการช่วยคนหนุ่มสาวเหล่านี้ลบล้างอคติแบบเหมารวมโดยการทำให้พวกเขารู้ว่าการเขียนโค้ดไม่ใช่สิ่งต่อไปนี้ </a:t>
            </a:r>
            <a:endParaRPr lang="th-TH" noProof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noProof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กิจกรรมแบบทำคนเดียว </a:t>
            </a:r>
            <a:endParaRPr lang="th-TH" noProof="1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noProof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กิจกรรมของผู้ชาย </a:t>
            </a:r>
            <a:endParaRPr lang="th-TH" noProof="1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 “geeks” เท่านั้น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noProof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มีแต่คนเก่งคณิตศาสตร์เท่านั้นที่ทำได้ </a:t>
            </a:r>
            <a:endParaRPr lang="th-TH" noProof="1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noProof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เป็นกิจกรรมสำหรับผู้ที่ต้องการพัฒนาโปรแกรมคอมพิวเตอร์ </a:t>
            </a:r>
          </a:p>
          <a:p>
            <a:endParaRPr lang="th-TH" b="1" noProof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noProof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noProof="1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537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“และการเขียนโค้ดไม่ใช่การนั่งอยู่ที่โต๊ะคนเดียวหลายชั่วโมงติดกัน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ทีมงานด้านการเขียนโค้ดที่มีความหลากหลายสร้างแนวทางการแก้ไขปัญหาและผลิตภัณฑ์ซอฟต์แวร์ได้ดีกว่า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 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ทุกคนสามารถเขียนโค้ดได้ ทีมงานด้านการเขียนโค้ดที่มีความหลากหลายสร้างผลิตภัณฑ์ซอฟต์แวร์ได้ดีกว่า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363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"คุณอาจจะไม่รู้ว่าการเขียนโค้ดนั้นมี</a:t>
            </a:r>
            <a:r>
              <a:rPr lang="th-TH" b="0" i="1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ประโยชน์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อย่างมากกับลูกแมวที่อยู่ในที่ทำงาน</a:t>
            </a:r>
            <a:r>
              <a:rPr lang="th-TH" b="0" i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…"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เพื่อสร้างเสียงหัวเราะ สไลด์นี้ทำขึ้นเพื่อสร้างความขำขันและสนุกสนานเท่านั้น!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</a:p>
          <a:p>
            <a:endParaRPr lang="th-TH" sz="1200" b="1" u="sng" kern="1200" baseline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b="0" u="none" kern="1200" baseline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ภาพของสไลด์นี้ควรเป็นภาพตลกๆ หรือ .gif เพื่อรักษาความสนใจของผู้ชม </a:t>
            </a:r>
            <a:endParaRPr lang="th-TH" sz="1200" b="0" u="none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8616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"แค่ล้อเล่น!"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เพื่อแสดงให้เห็นว่าสไลด์ก่อนหน้าเป็นแค่เรื่องล้อเล่น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88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"ตอนนี้เรามาพูดถึงการเขียนโค้ด</a:t>
            </a:r>
            <a:r>
              <a:rPr lang="th-TH" b="0" i="1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ที่แท้จริง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ว่าเป็นอย่างไร คุณอาจยังไม่รู้เรื่องนี้แต่การเขียนโค้ดเป็นกิจกรรมแบบทำร่วมกัน และทำได้ทั้งผู้ชาย</a:t>
            </a:r>
            <a:r>
              <a:rPr lang="th-TH" b="0" i="1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ผู้หญิง!"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ในสไลด์ 9-12 เราแสดงให้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คนหนุ่มสาวเห็นว่าการเขียนโค้ดอาจเป็นเรื่องสนุกๆ ได้เหมือนกัน เราต้องการเน้นย้ำว่าการเขียนโค้ด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มีลักษณะดังต่อไปนี้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เป็นกิจกรรมแบบทำร่วมกัน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เพศใดก็ได้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ไม่ว่าจะเป็นคนเก็บตัวหรือเปิดเผยก็ทำได้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ต้องใช้ทักษะในการแก้ปัญหา การเขียนโค้ดเกี่ยวข้องกับคณิตศาสตร์น้อยมาก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เหมาะสำหรับคนที่ต้องการใช้คอมพิวเตอร์ช่วยเติมเต็มความหลงใหลที่ของตัวเอง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ประกอบด้วยเยาวชนที่มีช่วงวัยตอนต้น/อยู่ในวัยมัธยม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แสดงให้เห็นว่าผู้เข้าร่วมกำลังมีช่วงเวลาที่สนุกสนานกับเทคโนโลยี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มีคนรวมตัวกันเป็นกลุ่มไม่ใช่ต่างคนต่างอยู่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รวมถึงเพศหญิง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254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167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8328" y="3995928"/>
            <a:ext cx="3652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ขอต้อนรับสู่ 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 of Code</a:t>
            </a:r>
            <a:r>
              <a:rPr lang="th-TH" sz="36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endParaRPr lang="th-TH" sz="3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ขอต้อนรับสู่ Hour of Code™ </a:t>
            </a:r>
            <a:endParaRPr lang="th-TH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เด็กกลุ่มเล็กๆ กลุ่มหนึ่งที่กำลังทำงานโปรเจคร่วมกันอยู่&#10;" title="เด็กกลุ่มเล็กๆ กลุ่มหนึ่งที่กำลังทำงานโปรเจคร่วมกันอยู่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6844" y="172907"/>
            <a:ext cx="6914862" cy="5369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ใช่เลย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และแบบนี้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3529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การเขียนโค้ดเป็นเรื่องของ...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การเขียนโค้ดเป็นเรื่องของ</a:t>
            </a:r>
            <a:endParaRPr lang="th-TH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7994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7" y="0"/>
            <a:ext cx="8114921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08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การแก้ปัญหา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การแก้ปัญหา 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ดินสอสี" title="ดินสอส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9248" cy="547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ความคิดสร้างสรรค์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ความคิดสร้างสรรค์</a:t>
            </a:r>
            <a:endParaRPr lang="th-TH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24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Girls Who Code 2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" y="0"/>
            <a:ext cx="480906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ความร่วมมือ</a:t>
            </a:r>
          </a:p>
        </p:txBody>
      </p:sp>
      <p:sp>
        <p:nvSpPr>
          <p:cNvPr id="9" name="Title 8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ความร่วมมือ</a:t>
            </a:r>
            <a:endParaRPr lang="th-TH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" y="3736"/>
            <a:ext cx="9116501" cy="571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คำถาม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16643" y="2041604"/>
            <a:ext cx="4041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คุณและเพื่อนของคุณชอบทำอะไร 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คุณชอบทำอะไร </a:t>
            </a:r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การจุดประกาย&#10;" title="การจุดประกาย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59091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grpSp>
        <p:nvGrpSpPr>
          <p:cNvPr id="6" name="Group 5" descr="ข้อความไฮไลต์สีส้ม &quot;ช่วยให้คุณทำให้สิ่งนั้นมีชีวิตขึ้นมาได้&quot; เพื่อเน้นความนี้ของสไลด์&#10;" title="ข้อความไฮไลต์สีส้ม &quot;ช่วยให้คุณทำให้สิ่งนั้นมีชีวิตขึ้นมาได้&quot; เพื่อเน้นความนี้ของสไลด์"/>
          <p:cNvGrpSpPr/>
          <p:nvPr/>
        </p:nvGrpSpPr>
        <p:grpSpPr>
          <a:xfrm>
            <a:off x="731634" y="2686683"/>
            <a:ext cx="2792151" cy="1401756"/>
            <a:chOff x="642426" y="2820495"/>
            <a:chExt cx="2792151" cy="1401756"/>
          </a:xfrm>
        </p:grpSpPr>
        <p:sp>
          <p:nvSpPr>
            <p:cNvPr id="4" name="TextBox 3"/>
            <p:cNvSpPr txBox="1"/>
            <p:nvPr/>
          </p:nvSpPr>
          <p:spPr>
            <a:xfrm>
              <a:off x="642426" y="2820495"/>
              <a:ext cx="2792151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2427" y="3378559"/>
              <a:ext cx="2461146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426" y="3913833"/>
              <a:ext cx="2118246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57225" y="1371590"/>
            <a:ext cx="3144253" cy="34163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ไม่ว่าคุณจะสนใจในสิ่งใด การเขียนโค้ดก็จะช่วยให้คุณทำให้สิ่งนั้นมีชีวิตขึ้นมาได้ </a:t>
            </a:r>
          </a:p>
        </p:txBody>
      </p:sp>
      <p:sp>
        <p:nvSpPr>
          <p:cNvPr id="12" name="Title 11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ทำให้ความสนใจมีชีวิตขึ้นมา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591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ภาพหญิงสาวถ่ายรูปด้วยกล้องถ่ายรูป&#10;" title="ภาพหญิงสาวถ่ายรูปด้วยกล้องถ่ายรูป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4" y="0"/>
            <a:ext cx="8947727" cy="571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grpSp>
        <p:nvGrpSpPr>
          <p:cNvPr id="4" name="Group 3" descr="ข้อความไฮไลต์สีส้ม “นำสิ่งที่เรียนรู้ไปใช้กับสิ่งที่คุณทำด้วยใจรัก” เพื่อเน้นย้ำข้อความในสไลด์นี้&#10;" title="ข้อความไฮไลต์สีส้ม “นำสิ่งที่เรียนรู้ไปใช้กับสิ่งที่คุณทำด้วยใจรัก” เพื่อเน้นย้ำข้อความในสไลด์นี้"/>
          <p:cNvGrpSpPr/>
          <p:nvPr/>
        </p:nvGrpSpPr>
        <p:grpSpPr>
          <a:xfrm>
            <a:off x="669924" y="3024765"/>
            <a:ext cx="3528696" cy="1946718"/>
            <a:chOff x="669924" y="2857500"/>
            <a:chExt cx="3593608" cy="1946718"/>
          </a:xfrm>
        </p:grpSpPr>
        <p:sp>
          <p:nvSpPr>
            <p:cNvPr id="6" name="TextBox 5"/>
            <p:cNvSpPr txBox="1"/>
            <p:nvPr/>
          </p:nvSpPr>
          <p:spPr>
            <a:xfrm>
              <a:off x="2876808" y="2857500"/>
              <a:ext cx="1386724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9924" y="3397250"/>
              <a:ext cx="3593608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9925" y="3962400"/>
              <a:ext cx="3028951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 hidden="1"/>
            <p:cNvSpPr txBox="1"/>
            <p:nvPr/>
          </p:nvSpPr>
          <p:spPr>
            <a:xfrm>
              <a:off x="669924" y="4495800"/>
              <a:ext cx="3028951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09600" y="1155848"/>
            <a:ext cx="3930316" cy="34163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ขณะที่คุณทำบทช่วยสอน Hour of Code™ อย่าลืมวิธีที่คุณสามารถนำสิ่งที่เรียนรู้ไปใช้กับสิ่งที่คุณทำด้วยใจรัก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th-TH" sz="36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itle 8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นำสิ่งที่คุณเรียนรู้ไปใช้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2798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นักเรียนส่งแรงใจอย่างกระตือรือร้น - 17296178822_cbb6afac3f_b (1).jpg" title="นักเรียนส่งแรงใจอย่างกระตือรือร้น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38124" y="126999"/>
            <a:ext cx="5635625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82162" y="2257335"/>
            <a:ext cx="3676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Minecraft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 of Code™ เกิดขึ้นได้อย่างไร!</a:t>
            </a: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เกิดขึ้นได้อย่างไร </a:t>
            </a:r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997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469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Minecraft Hour of Code</a:t>
            </a:r>
            <a:r>
              <a:rPr lang="en-US" sz="36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117995"/>
            <a:ext cx="5497630" cy="5252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9350" y="2074328"/>
            <a:ext cx="3657600" cy="17543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ก่อนจะเริ่ม เรามาพูดถึงการเขียนโค้ดกันเถอะ</a:t>
            </a:r>
            <a:endParaRPr lang="th-TH" sz="180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มาพูดถึงการเขียนโค้ดกันเถอะ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9085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ค้นหาบทช่วยสอนได้ที่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700" y="254240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สรุป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สรุป</a:t>
            </a:r>
            <a:endParaRPr lang="th-TH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2540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คำถาม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01" y="1708730"/>
            <a:ext cx="3657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ตอนนี้ถ้าคุณได้ยินคำว่า "การเขียนโค้ด" คุณคิดอย่างไรบ้าง 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ตอนนี้คุณคิดอย่างไรกับการเขียนโค้ด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คำถาม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10959" y="326878"/>
            <a:ext cx="3899904" cy="307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คุณคิดว่าอยากจะสร้างอะไรเพื่อทำให้ตัวคุณและเพื่อนๆ รู้สึกสนุกสนาน </a:t>
            </a: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ลองสรรค์สร้างดู ไม่ว่าจะเป็นเกมส์ เว็บไชต์ โปรแกรม หรือแอปก็ตาม 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คุณอยากสร้างสรรค์สิ่งใด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8789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566833" y="483999"/>
            <a:ext cx="8158067" cy="197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36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คุณสามารถเรียนรู้สิ่งใดในอันดับถัดไป </a:t>
            </a:r>
          </a:p>
          <a:p>
            <a:pPr lvl="0"/>
            <a:r>
              <a:rPr lang="th-TH" sz="36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คุณไม่ต้องหยุดอยู่แค่ตรงนี้ </a:t>
            </a:r>
          </a:p>
          <a:p>
            <a:pPr lvl="0"/>
            <a:r>
              <a:rPr lang="th-TH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/>
            <a:r>
              <a:rPr lang="th-TH" sz="18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คุณสามารถทำตามขั้นตอนต่อไปนี้เพื่อเฉลิมฉลอง เรียนรู้โดยไม่หยุดยั้ง และเพิ่มเติมความสนุก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63532" y="3052524"/>
            <a:ext cx="2346939" cy="82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th-TH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รับใบรับรองของคุณ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63432" y="3883475"/>
            <a:ext cx="2206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ยินดีด้วย! คุณทำได้แล้ว! คุณจะได้ใบรับรองเมื่อสิ้นสุดการเรียนรู้จากบทช่วยสอน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150093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54607" y="2984835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เล่นเพิ่มเติม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84857" y="3883475"/>
            <a:ext cx="2695497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th-TH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อัปโหลดโค้ดของคุณไปที่ Minecraft: Education Edition เพื่อดูโค้ดที่มีชีวิตในเกมจริง!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019312" y="2542478"/>
            <a:ext cx="434026" cy="374279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920768" y="2984835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เรียนรู้เพิ่มเติม</a:t>
            </a:r>
          </a:p>
          <a:p>
            <a:endParaRPr lang="th-TH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920768" y="3861428"/>
            <a:ext cx="2421843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th-TH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สำรวจแหล่งข้อมูลเพิ่มเติมที่ Microsoft.com/</a:t>
            </a:r>
          </a:p>
          <a:p>
            <a:r>
              <a:rPr lang="th-TH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digitalskills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ขั้นตอนต่อไป</a:t>
            </a:r>
            <a:endParaRPr lang="th-TH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377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oup of boys and girls look up from the shared laptop where they are working to smile at the camera&#10;" title="Group of boys and girls look up from the shared laptop where they are working to smile at the camera">
            <a:extLst>
              <a:ext uri="{FF2B5EF4-FFF2-40B4-BE49-F238E27FC236}">
                <a16:creationId xmlns:a16="http://schemas.microsoft.com/office/drawing/2014/main" id="{D0E058E4-408D-46C8-91C6-B190A1B6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15281"/>
            <a:ext cx="9127958" cy="5722182"/>
          </a:xfrm>
          <a:prstGeom prst="rect">
            <a:avLst/>
          </a:prstGeom>
        </p:spPr>
      </p:pic>
      <p:pic>
        <p:nvPicPr>
          <p:cNvPr id="15" name="Picture 14" descr="Microsoft" hidden="1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7176" y="2244267"/>
            <a:ext cx="5315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ขอบคุณที่เข้าร่วม 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Minecraft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 of Code™</a:t>
            </a: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ขอบคุณที่เข้าร่วม!</a:t>
            </a:r>
            <a:endParaRPr lang="th-TH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25</a:t>
            </a:fld>
            <a:endParaRPr lang="th-TH" dirty="0"/>
          </a:p>
        </p:txBody>
      </p:sp>
      <p:pic>
        <p:nvPicPr>
          <p:cNvPr id="11" name="Picture 10" descr="Microsoft" title="Microsoft">
            <a:extLst>
              <a:ext uri="{FF2B5EF4-FFF2-40B4-BE49-F238E27FC236}">
                <a16:creationId xmlns:a16="http://schemas.microsoft.com/office/drawing/2014/main" id="{C00EA4AB-81A2-4F7A-8DAF-B12E1B840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7" y="4454702"/>
            <a:ext cx="88084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Copyright.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th-TH" sz="1600" spc="-3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Code.org, 2017. Code.org</a:t>
            </a:r>
            <a:r>
              <a:rPr lang="th-TH" sz="1600" spc="-3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®</a:t>
            </a:r>
            <a:r>
              <a:rPr lang="th-TH" sz="1600" spc="-3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โลโก้ CODE และ Hour of Code</a:t>
            </a:r>
            <a:r>
              <a:rPr lang="th-TH" sz="1600" spc="-3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®</a:t>
            </a:r>
            <a:r>
              <a:rPr lang="th-TH" sz="1600" spc="-3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เป็นเครื่องหมายการค้าของ Code.org</a:t>
            </a:r>
          </a:p>
          <a:p>
            <a:pPr lvl="0">
              <a:defRPr/>
            </a:pPr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Mojang © 2017. "Minecraft" เป็นเครื่องหมายการค้าของ Mojang AB</a:t>
            </a:r>
          </a:p>
          <a:p>
            <a:pPr lvl="0">
              <a:defRPr/>
            </a:pPr>
            <a:r>
              <a:rPr lang="th-TH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2017 Microsoft Corporation สงวนสิทธิ์</a:t>
            </a: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Welcome to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คำถาม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75226" y="1321069"/>
            <a:ext cx="3657599" cy="280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เมื่อคุณได้ยินคำว่า "การเขียนโค้ด" คุณคิดถึงอะไร</a:t>
            </a:r>
          </a:p>
          <a:p>
            <a:r>
              <a:rPr lang="th-TH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th-TH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ภายใน 2 นาทีนี้ ให้ลองบอกเพื่อนของคุณ จากนั้นให้ลองบอกกับทั้งกลุ่มดู! </a:t>
            </a:r>
            <a:endParaRPr lang="th-TH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คุณรู้อะไรเกี่ยวกับ "การเขียนโค้ด" บ้าง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Hour of Code™ video by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18"/>
            <a:ext cx="9144000" cy="3898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73" y="2042088"/>
            <a:ext cx="693579" cy="693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ไม่ใช่อย่างนั้น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ไม่ใช่อย่างนั้น</a:t>
            </a:r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772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oup of teenage boys and girls look up from the shared laptop where they are working to smile at the camera&#10;" title="Group of teenage boys and girls look up from the shared laptop where they are working to smile at the came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3"/>
          <a:stretch/>
        </p:blipFill>
        <p:spPr>
          <a:xfrm>
            <a:off x="0" y="0"/>
            <a:ext cx="8864600" cy="55350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ไม่ใช่แบบนี้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It’s not this, either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4625F-CF56-4075-A5B7-43845A98C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14429" y="208108"/>
            <a:ext cx="4341940" cy="5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69" y="121024"/>
            <a:ext cx="5419164" cy="5419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ใช่เลย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ใช่เลย! </a:t>
            </a: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5042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25343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ล้อเล่น...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แค่ล้อเล่น</a:t>
            </a:r>
            <a:endParaRPr lang="th-TH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4980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เด็กผู้ชายและเด็กผู้หญิงเล่นโทรศัพท์มือถือเครื่องเดียวกัน&#10;" title="เด็กผู้ชายและเด็กผู้หญิงเล่นโทรศัพท์มือถือเครื่องเดียวกัน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55" y="172774"/>
            <a:ext cx="8329033" cy="5390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ใช่เลย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ถูกต้องเลย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8063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3783</Words>
  <Application>Microsoft Office PowerPoint</Application>
  <PresentationFormat>On-screen Show (16:10)</PresentationFormat>
  <Paragraphs>493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Angsana New</vt:lpstr>
      <vt:lpstr>Arial</vt:lpstr>
      <vt:lpstr>Calibri</vt:lpstr>
      <vt:lpstr>Calibri Light</vt:lpstr>
      <vt:lpstr>Cordia New</vt:lpstr>
      <vt:lpstr>Segoe Pro Light</vt:lpstr>
      <vt:lpstr>Segoe UI Light</vt:lpstr>
      <vt:lpstr>Tahoma</vt:lpstr>
      <vt:lpstr>Office Theme</vt:lpstr>
      <vt:lpstr>ขอต้อนรับสู่ Hour of Code™ </vt:lpstr>
      <vt:lpstr>มาพูดถึงการเขียนโค้ดกันเถอะ </vt:lpstr>
      <vt:lpstr>คุณรู้อะไรเกี่ยวกับ "การเขียนโค้ด" บ้าง </vt:lpstr>
      <vt:lpstr>Hour of Code™ video by Code.org </vt:lpstr>
      <vt:lpstr>ไม่ใช่อย่างนั้น</vt:lpstr>
      <vt:lpstr>It’s not this, either </vt:lpstr>
      <vt:lpstr>ใช่เลย! </vt:lpstr>
      <vt:lpstr>แค่ล้อเล่น</vt:lpstr>
      <vt:lpstr>ถูกต้องเลย </vt:lpstr>
      <vt:lpstr>และแบบนี้ </vt:lpstr>
      <vt:lpstr>การเขียนโค้ดเป็นเรื่องของ</vt:lpstr>
      <vt:lpstr>การแก้ปัญหา </vt:lpstr>
      <vt:lpstr>ความคิดสร้างสรรค์</vt:lpstr>
      <vt:lpstr>ความร่วมมือ</vt:lpstr>
      <vt:lpstr>คุณชอบทำอะไร </vt:lpstr>
      <vt:lpstr>ทำให้ความสนใจมีชีวิตขึ้นมา </vt:lpstr>
      <vt:lpstr>นำสิ่งที่คุณเรียนรู้ไปใช้ </vt:lpstr>
      <vt:lpstr>เกิดขึ้นได้อย่างไร </vt:lpstr>
      <vt:lpstr>How it goes down </vt:lpstr>
      <vt:lpstr>Find your tutorial</vt:lpstr>
      <vt:lpstr>สรุป</vt:lpstr>
      <vt:lpstr>ตอนนี้คุณคิดอย่างไรกับการเขียนโค้ด </vt:lpstr>
      <vt:lpstr>คุณอยากสร้างสรรค์สิ่งใด </vt:lpstr>
      <vt:lpstr>ขั้นตอนต่อไป</vt:lpstr>
      <vt:lpstr>ขอบคุณที่เข้าร่วม!</vt:lpstr>
      <vt:lpstr>Welcome to Hour of Code™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2016-11-16T16:27:28Z</dcterms:created>
  <dcterms:modified xsi:type="dcterms:W3CDTF">2017-11-01T09:04:30Z</dcterms:modified>
</cp:coreProperties>
</file>